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4"/>
  </p:sldMasterIdLst>
  <p:notesMasterIdLst>
    <p:notesMasterId r:id="rId22"/>
  </p:notesMasterIdLst>
  <p:sldIdLst>
    <p:sldId id="256" r:id="rId5"/>
    <p:sldId id="274" r:id="rId6"/>
    <p:sldId id="280" r:id="rId7"/>
    <p:sldId id="281" r:id="rId8"/>
    <p:sldId id="268" r:id="rId9"/>
    <p:sldId id="286" r:id="rId10"/>
    <p:sldId id="287" r:id="rId11"/>
    <p:sldId id="288" r:id="rId12"/>
    <p:sldId id="283" r:id="rId13"/>
    <p:sldId id="289" r:id="rId14"/>
    <p:sldId id="290" r:id="rId15"/>
    <p:sldId id="291" r:id="rId16"/>
    <p:sldId id="292" r:id="rId17"/>
    <p:sldId id="293" r:id="rId18"/>
    <p:sldId id="260" r:id="rId19"/>
    <p:sldId id="257" r:id="rId20"/>
    <p:sldId id="25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941AB4B-D7CA-4B78-944A-83B934152E7C}">
          <p14:sldIdLst>
            <p14:sldId id="256"/>
            <p14:sldId id="274"/>
            <p14:sldId id="280"/>
            <p14:sldId id="281"/>
            <p14:sldId id="268"/>
            <p14:sldId id="286"/>
            <p14:sldId id="287"/>
            <p14:sldId id="288"/>
            <p14:sldId id="283"/>
            <p14:sldId id="289"/>
            <p14:sldId id="290"/>
            <p14:sldId id="291"/>
            <p14:sldId id="292"/>
            <p14:sldId id="293"/>
            <p14:sldId id="260"/>
          </p14:sldIdLst>
        </p14:section>
        <p14:section name="Slide Templates" id="{2A306654-444F-4401-9798-DD9412E4E9A4}">
          <p14:sldIdLst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38" autoAdjust="0"/>
    <p:restoredTop sz="74623" autoAdjust="0"/>
  </p:normalViewPr>
  <p:slideViewPr>
    <p:cSldViewPr snapToGrid="0">
      <p:cViewPr varScale="1">
        <p:scale>
          <a:sx n="54" d="100"/>
          <a:sy n="54" d="100"/>
        </p:scale>
        <p:origin x="30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976E5-DE37-402F-80A2-43261286172A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A31F3-5BFB-4F2B-BC32-158445D95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822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&lt;Nick&gt;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A31F3-5BFB-4F2B-BC32-158445D950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932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&lt;Nick&gt;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A31F3-5BFB-4F2B-BC32-158445D950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626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&lt;Nick&gt;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A31F3-5BFB-4F2B-BC32-158445D9506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79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&lt;Nick&gt;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A31F3-5BFB-4F2B-BC32-158445D950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69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&lt;Jamie&gt;</a:t>
            </a:r>
          </a:p>
          <a:p>
            <a:endParaRPr lang="en-US" dirty="0"/>
          </a:p>
          <a:p>
            <a:r>
              <a:rPr lang="en-US" dirty="0"/>
              <a:t>Combined data set contains the following variables: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Brewery 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Brewery name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Brewery location (city and state)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Beer name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Beer name and ID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(each row is a separate beer; this means the same locations, brewery names, and brewery IDs appear frequently)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ABV value for each beer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IBU value for each beer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Style of each beer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Volume in ounces that the beer is served by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Colorado has 47 total breweries including two instances of Oskar Blues brewery.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A31F3-5BFB-4F2B-BC32-158445D950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717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&lt;Nick&gt;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A31F3-5BFB-4F2B-BC32-158445D950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25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&lt;Nick&gt;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A31F3-5BFB-4F2B-BC32-158445D9506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1831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&lt;Nick&gt;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A31F3-5BFB-4F2B-BC32-158445D9506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2940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&lt;Indy&gt;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A31F3-5BFB-4F2B-BC32-158445D9506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089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841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3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32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4136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984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8399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2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956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04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091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191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361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09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59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443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832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83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D19D7F-CB56-4001-AAA7-58EDBA2CCA3C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7F34F-36B0-4DEE-B7A2-B1DB93A479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9974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nicholasb@smu.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46000">
              <a:schemeClr val="accent1">
                <a:lumMod val="95000"/>
                <a:lumOff val="5000"/>
              </a:schemeClr>
            </a:gs>
            <a:gs pos="100000">
              <a:schemeClr val="accent1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A204C-89F3-457C-896B-15ED35B3D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067" y="1122363"/>
            <a:ext cx="11684000" cy="2387600"/>
          </a:xfrm>
        </p:spPr>
        <p:txBody>
          <a:bodyPr/>
          <a:lstStyle/>
          <a:p>
            <a:r>
              <a:rPr lang="en-US" dirty="0"/>
              <a:t>DDS Analytics</a:t>
            </a:r>
            <a:br>
              <a:rPr lang="en-US" dirty="0"/>
            </a:br>
            <a:r>
              <a:rPr lang="en-US" sz="4400" dirty="0"/>
              <a:t>Employee Turnover Prediction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E5057A-C657-44EB-83B7-3D9D075539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Talent Management Insights by</a:t>
            </a:r>
          </a:p>
          <a:p>
            <a:r>
              <a:rPr lang="en-US" dirty="0"/>
              <a:t>Nick Blair</a:t>
            </a:r>
          </a:p>
        </p:txBody>
      </p:sp>
    </p:spTree>
    <p:extLst>
      <p:ext uri="{BB962C8B-B14F-4D97-AF65-F5344CB8AC3E}">
        <p14:creationId xmlns:p14="http://schemas.microsoft.com/office/powerpoint/2010/main" val="66014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F983C-2C00-423C-9785-F4805E48D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interesting trends: Job Role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D60E26-0FFD-4E9A-B9AF-C75B13E0A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346" y="1590774"/>
            <a:ext cx="9540658" cy="499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962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F983C-2C00-423C-9785-F4805E48D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Other interesting trends: Marital Status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1D1D8D-6ABF-41A4-A962-66AD0AA7A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911" y="1667322"/>
            <a:ext cx="9268178" cy="490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889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D3B7E-6B08-4EE0-9DCE-FF9FA3165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Interesting Trends: Gender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86127D9-75E0-413D-9A34-681D29F833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2875" y="1935921"/>
            <a:ext cx="5435599" cy="4621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790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D3B7E-6B08-4EE0-9DCE-FF9FA3165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Other Interesting Trends: Education Field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27A341-568B-4671-8A85-054A4D451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533" y="1579253"/>
            <a:ext cx="8906933" cy="466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933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B413-AB76-4772-B458-8130EFE07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Attrition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B2BCAC9-6A9B-4FE5-A858-688175944A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0342" y="1704622"/>
            <a:ext cx="8071315" cy="419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87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75E31-0633-4654-BC9F-93D9FBA89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your time and </a:t>
            </a:r>
            <a:r>
              <a:rPr lang="en-US" dirty="0" err="1"/>
              <a:t>considertation</a:t>
            </a:r>
            <a:r>
              <a:rPr lang="en-US" dirty="0"/>
              <a:t>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E4EA33-826F-424B-87C2-37CF7D920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r>
              <a:rPr lang="en-US" dirty="0"/>
              <a:t>Further questions or concerns? Please contact: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Nick Blair (</a:t>
            </a:r>
            <a:r>
              <a:rPr lang="en-US" dirty="0">
                <a:hlinkClick r:id="rId3"/>
              </a:rPr>
              <a:t>nicholasb@smu.edu</a:t>
            </a:r>
            <a:r>
              <a:rPr lang="en-US" dirty="0"/>
              <a:t>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4B39D6-5801-4747-A77F-5630627CA9A6}"/>
              </a:ext>
            </a:extLst>
          </p:cNvPr>
          <p:cNvSpPr txBox="1"/>
          <p:nvPr/>
        </p:nvSpPr>
        <p:spPr>
          <a:xfrm>
            <a:off x="6096000" y="6581001"/>
            <a:ext cx="599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Photo credit: https://www.budweisertours.com/locations/st-louis-missouri.html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01BBA85-2901-49D6-A983-8D81B4123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473524" y="1238779"/>
            <a:ext cx="6189662" cy="41264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3C50777-0712-464F-B8A5-4867EA31C75D}"/>
              </a:ext>
            </a:extLst>
          </p:cNvPr>
          <p:cNvSpPr/>
          <p:nvPr/>
        </p:nvSpPr>
        <p:spPr>
          <a:xfrm rot="20757836">
            <a:off x="8343569" y="3121977"/>
            <a:ext cx="2199479" cy="923330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DDS</a:t>
            </a:r>
          </a:p>
        </p:txBody>
      </p:sp>
    </p:spTree>
    <p:extLst>
      <p:ext uri="{BB962C8B-B14F-4D97-AF65-F5344CB8AC3E}">
        <p14:creationId xmlns:p14="http://schemas.microsoft.com/office/powerpoint/2010/main" val="1672591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F9319-CF8A-4126-9C3F-43B41E6CC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&lt;Problem?&gt;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4934F-5312-4B36-B34F-3A9AD2B66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&lt;Solution code/explanation&gt;</a:t>
            </a:r>
          </a:p>
        </p:txBody>
      </p:sp>
    </p:spTree>
    <p:extLst>
      <p:ext uri="{BB962C8B-B14F-4D97-AF65-F5344CB8AC3E}">
        <p14:creationId xmlns:p14="http://schemas.microsoft.com/office/powerpoint/2010/main" val="2062774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F9319-CF8A-4126-9C3F-43B41E6CC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pPr algn="l"/>
            <a:r>
              <a:rPr lang="en-US" dirty="0"/>
              <a:t>&lt;Problem?&gt;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4934F-5312-4B36-B34F-3A9AD2B66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&lt;Written conclusion&gt;</a:t>
            </a:r>
          </a:p>
        </p:txBody>
      </p:sp>
    </p:spTree>
    <p:extLst>
      <p:ext uri="{BB962C8B-B14F-4D97-AF65-F5344CB8AC3E}">
        <p14:creationId xmlns:p14="http://schemas.microsoft.com/office/powerpoint/2010/main" val="3686214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15039-390B-4BBE-ADB6-CF6399AC4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Outline for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D8CDB-94C8-4035-BE9C-CB2AC2301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2765206"/>
          </a:xfrm>
        </p:spPr>
        <p:txBody>
          <a:bodyPr>
            <a:normAutofit/>
          </a:bodyPr>
          <a:lstStyle/>
          <a:p>
            <a:pPr marL="457200" indent="-457200" algn="l">
              <a:buAutoNum type="arabicPeriod"/>
            </a:pPr>
            <a:r>
              <a:rPr lang="en-US" dirty="0"/>
              <a:t>Top factors in employee attrition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DF9C2B-4E0C-4681-B2AD-4E83C5B86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613" y="1271297"/>
            <a:ext cx="4067143" cy="23307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B686E5-D1AC-49E7-B424-DF115AF4BD03}"/>
              </a:ext>
            </a:extLst>
          </p:cNvPr>
          <p:cNvSpPr txBox="1"/>
          <p:nvPr/>
        </p:nvSpPr>
        <p:spPr>
          <a:xfrm>
            <a:off x="6096000" y="6581001"/>
            <a:ext cx="599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http://gcmouli.com/blog/2017/01/inference-and-insights/</a:t>
            </a:r>
          </a:p>
        </p:txBody>
      </p:sp>
    </p:spTree>
    <p:extLst>
      <p:ext uri="{BB962C8B-B14F-4D97-AF65-F5344CB8AC3E}">
        <p14:creationId xmlns:p14="http://schemas.microsoft.com/office/powerpoint/2010/main" val="3906093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15039-390B-4BBE-ADB6-CF6399AC4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Outline for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D8CDB-94C8-4035-BE9C-CB2AC2301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2765206"/>
          </a:xfrm>
        </p:spPr>
        <p:txBody>
          <a:bodyPr>
            <a:normAutofit/>
          </a:bodyPr>
          <a:lstStyle/>
          <a:p>
            <a:pPr marL="457200" indent="-457200" algn="l">
              <a:buAutoNum type="arabicPeriod"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Top factors in employee attrition</a:t>
            </a:r>
          </a:p>
          <a:p>
            <a:pPr marL="457200" indent="-457200" algn="l"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Other interesting trends &amp; observations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DF9C2B-4E0C-4681-B2AD-4E83C5B86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613" y="1271297"/>
            <a:ext cx="4067143" cy="23307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B686E5-D1AC-49E7-B424-DF115AF4BD03}"/>
              </a:ext>
            </a:extLst>
          </p:cNvPr>
          <p:cNvSpPr txBox="1"/>
          <p:nvPr/>
        </p:nvSpPr>
        <p:spPr>
          <a:xfrm>
            <a:off x="6096000" y="6581001"/>
            <a:ext cx="599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http://gcmouli.com/blog/2017/01/inference-and-insights/</a:t>
            </a:r>
          </a:p>
        </p:txBody>
      </p:sp>
    </p:spTree>
    <p:extLst>
      <p:ext uri="{BB962C8B-B14F-4D97-AF65-F5344CB8AC3E}">
        <p14:creationId xmlns:p14="http://schemas.microsoft.com/office/powerpoint/2010/main" val="1203234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15039-390B-4BBE-ADB6-CF6399AC4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Outline for today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D8CDB-94C8-4035-BE9C-CB2AC2301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2765206"/>
          </a:xfrm>
        </p:spPr>
        <p:txBody>
          <a:bodyPr>
            <a:normAutofit/>
          </a:bodyPr>
          <a:lstStyle/>
          <a:p>
            <a:pPr marL="457200" indent="-457200" algn="l">
              <a:buAutoNum type="arabicPeriod"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Top factors in employee attrition</a:t>
            </a:r>
          </a:p>
          <a:p>
            <a:pPr marL="457200" indent="-457200" algn="l">
              <a:buAutoNum type="arabicPeriod"/>
            </a:pP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Other interesting trends &amp; observations</a:t>
            </a:r>
          </a:p>
          <a:p>
            <a:pPr marL="457200" indent="-457200" algn="l">
              <a:buAutoNum type="arabicPeriod"/>
            </a:pPr>
            <a:r>
              <a:rPr lang="en-US" dirty="0"/>
              <a:t>Predicting attrition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DF9C2B-4E0C-4681-B2AD-4E83C5B86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5613" y="1271297"/>
            <a:ext cx="4067143" cy="23307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B686E5-D1AC-49E7-B424-DF115AF4BD03}"/>
              </a:ext>
            </a:extLst>
          </p:cNvPr>
          <p:cNvSpPr txBox="1"/>
          <p:nvPr/>
        </p:nvSpPr>
        <p:spPr>
          <a:xfrm>
            <a:off x="6096000" y="6581001"/>
            <a:ext cx="5997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http://gcmouli.com/blog/2017/01/inference-and-insights/</a:t>
            </a:r>
          </a:p>
        </p:txBody>
      </p:sp>
    </p:spTree>
    <p:extLst>
      <p:ext uri="{BB962C8B-B14F-4D97-AF65-F5344CB8AC3E}">
        <p14:creationId xmlns:p14="http://schemas.microsoft.com/office/powerpoint/2010/main" val="2575538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F9319-CF8A-4126-9C3F-43B41E6CC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Overview of data: Set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4934F-5312-4B36-B34F-3A9AD2B66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870 individual employee records</a:t>
            </a:r>
          </a:p>
          <a:p>
            <a:r>
              <a:rPr lang="en-US" dirty="0"/>
              <a:t>Includes wide variety of numeric and categorical data</a:t>
            </a:r>
          </a:p>
          <a:p>
            <a:r>
              <a:rPr lang="en-US" dirty="0"/>
              <a:t>Attrition: 170 positive, 730 negative (19.5% attrition rate)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385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F9319-CF8A-4126-9C3F-43B41E6CC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Top predicting factors for attrition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4934F-5312-4B36-B34F-3A9AD2B66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Monthly Income</a:t>
            </a:r>
          </a:p>
          <a:p>
            <a:pPr lvl="1"/>
            <a:r>
              <a:rPr lang="en-US" dirty="0"/>
              <a:t>Many confounding variables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05268F-A597-49B1-B8FF-A61AE02652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71" t="1316" b="1399"/>
          <a:stretch/>
        </p:blipFill>
        <p:spPr>
          <a:xfrm>
            <a:off x="5946857" y="1642158"/>
            <a:ext cx="4811454" cy="49956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55042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F9319-CF8A-4126-9C3F-43B41E6CC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Top predicting factors for attrition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4934F-5312-4B36-B34F-3A9AD2B66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Monthly Income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Many confounding variables</a:t>
            </a:r>
          </a:p>
          <a:p>
            <a:r>
              <a:rPr lang="en-US" dirty="0"/>
              <a:t>Job Involvement</a:t>
            </a:r>
          </a:p>
        </p:txBody>
      </p:sp>
    </p:spTree>
    <p:extLst>
      <p:ext uri="{BB962C8B-B14F-4D97-AF65-F5344CB8AC3E}">
        <p14:creationId xmlns:p14="http://schemas.microsoft.com/office/powerpoint/2010/main" val="2875254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F9319-CF8A-4126-9C3F-43B41E6CC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Top predicting factors for attrition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4934F-5312-4B36-B34F-3A9AD2B66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Monthly Income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Many confounding variables</a:t>
            </a:r>
          </a:p>
          <a:p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Job Involvement</a:t>
            </a:r>
          </a:p>
          <a:p>
            <a:r>
              <a:rPr lang="en-US" dirty="0"/>
              <a:t>Job Satisfaction</a:t>
            </a:r>
          </a:p>
        </p:txBody>
      </p:sp>
    </p:spTree>
    <p:extLst>
      <p:ext uri="{BB962C8B-B14F-4D97-AF65-F5344CB8AC3E}">
        <p14:creationId xmlns:p14="http://schemas.microsoft.com/office/powerpoint/2010/main" val="4285416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FCA14D-51EC-44BE-8265-087C61EE07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57" t="1811" r="387"/>
          <a:stretch/>
        </p:blipFill>
        <p:spPr>
          <a:xfrm>
            <a:off x="1930400" y="73378"/>
            <a:ext cx="7349067" cy="673382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156615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4539428D-6454-4FE6-B992-2D59F0AC2F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F1F8B3346EB74787DC1D5AF27AB656" ma:contentTypeVersion="13" ma:contentTypeDescription="Create a new document." ma:contentTypeScope="" ma:versionID="54ba6ff363042cdf2db95d4651ac261e">
  <xsd:schema xmlns:xsd="http://www.w3.org/2001/XMLSchema" xmlns:xs="http://www.w3.org/2001/XMLSchema" xmlns:p="http://schemas.microsoft.com/office/2006/metadata/properties" xmlns:ns3="6da8cb74-d894-479b-aa29-cd56c5ce1d20" xmlns:ns4="2af54f07-59f7-4d82-a31c-55b6acc8ee4f" targetNamespace="http://schemas.microsoft.com/office/2006/metadata/properties" ma:root="true" ma:fieldsID="0004dfcf9202e7c7d7db94b27c9bc051" ns3:_="" ns4:_="">
    <xsd:import namespace="6da8cb74-d894-479b-aa29-cd56c5ce1d20"/>
    <xsd:import namespace="2af54f07-59f7-4d82-a31c-55b6acc8ee4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a8cb74-d894-479b-aa29-cd56c5ce1d2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f54f07-59f7-4d82-a31c-55b6acc8ee4f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94D4B2-4604-46A1-85CE-9BAF1B9E66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a8cb74-d894-479b-aa29-cd56c5ce1d20"/>
    <ds:schemaRef ds:uri="2af54f07-59f7-4d82-a31c-55b6acc8ee4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EBE2BF2-22DB-4D88-AF36-5CDBA4646D6D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2af54f07-59f7-4d82-a31c-55b6acc8ee4f"/>
    <ds:schemaRef ds:uri="http://purl.org/dc/dcmitype/"/>
    <ds:schemaRef ds:uri="6da8cb74-d894-479b-aa29-cd56c5ce1d20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EB861ED-9472-473D-94A6-59842396BC9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426</TotalTime>
  <Words>354</Words>
  <Application>Microsoft Office PowerPoint</Application>
  <PresentationFormat>Widescreen</PresentationFormat>
  <Paragraphs>77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Bookman Old Style</vt:lpstr>
      <vt:lpstr>Calibri</vt:lpstr>
      <vt:lpstr>Rockwell</vt:lpstr>
      <vt:lpstr>Damask</vt:lpstr>
      <vt:lpstr>DDS Analytics Employee Turnover Prediction</vt:lpstr>
      <vt:lpstr>Outline for today</vt:lpstr>
      <vt:lpstr>Outline for today</vt:lpstr>
      <vt:lpstr>Outline for today</vt:lpstr>
      <vt:lpstr>Overview of data: Set layout</vt:lpstr>
      <vt:lpstr>Top predicting factors for attrition</vt:lpstr>
      <vt:lpstr>Top predicting factors for attrition</vt:lpstr>
      <vt:lpstr>Top predicting factors for attrition</vt:lpstr>
      <vt:lpstr>PowerPoint Presentation</vt:lpstr>
      <vt:lpstr>Other interesting trends: Job Role</vt:lpstr>
      <vt:lpstr>Other interesting trends: Marital Status</vt:lpstr>
      <vt:lpstr>Other Interesting Trends: Gender</vt:lpstr>
      <vt:lpstr>Other Interesting Trends: Education Field</vt:lpstr>
      <vt:lpstr>Predicting Attrition</vt:lpstr>
      <vt:lpstr>Thank you for your time and considertation!</vt:lpstr>
      <vt:lpstr>&lt;Problem?&gt;</vt:lpstr>
      <vt:lpstr>&lt;Problem?&gt;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– Budweiser Brewery Insights</dc:title>
  <dc:creator>Blair, Nick</dc:creator>
  <cp:lastModifiedBy>Blair, Nick</cp:lastModifiedBy>
  <cp:revision>24</cp:revision>
  <dcterms:created xsi:type="dcterms:W3CDTF">2020-02-25T23:10:39Z</dcterms:created>
  <dcterms:modified xsi:type="dcterms:W3CDTF">2020-04-19T06:43:43Z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0x010100F5F1F8B3346EB74787DC1D5AF27AB656</vt:lpwstr>
  </property>
</Properties>
</file>

<file path=docProps/thumbnail.jpeg>
</file>